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17601E-6C23-3575-F27E-D88B2360C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BB125DB-1A0F-7222-2167-4A9020944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7A7326-D573-B7B7-770D-7356BFEC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DB9C-BF6F-4EEF-A71A-77E5E9A7513D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20AD49-3EEC-EC6C-6039-17C10912F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61C3DC-4B12-559D-5DAB-138285761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551B-8ECB-4873-8687-77515AA0B2D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1259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3B288A-D7CF-4222-F757-906730126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3D7D54-F504-5933-85C0-E36E2BABA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F5F914-D3BB-C119-6E76-FCF0BCEE4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DB9C-BF6F-4EEF-A71A-77E5E9A7513D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F8B9C1-FCC1-CB0A-9F52-DAFC03E15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33CFAE-1E41-1119-1576-D43BE80D6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551B-8ECB-4873-8687-77515AA0B2D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6813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518A699-A185-F7B8-BA08-6B5E81D489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E60AA5D-700F-A4E9-E06B-460D8DCA1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A82CDA-4DCB-5EDB-836E-4ED1628B4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DB9C-BF6F-4EEF-A71A-77E5E9A7513D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82E6E5-AAE0-B9EB-A942-2F9BC796C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E51F80-CF78-6373-309E-B717A2A4D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551B-8ECB-4873-8687-77515AA0B2D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8368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A9EE19-3C10-D125-FBB9-BAA1D0218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02B57C-F939-2D6A-AA49-E218C18D2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ACF892-26FC-56F9-82D0-9870027E3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DB9C-BF6F-4EEF-A71A-77E5E9A7513D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BB04F0-8864-30A0-ADDC-4F87D9AEE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B8B6CE-EE99-74F1-4FC3-B26734AD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551B-8ECB-4873-8687-77515AA0B2D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9424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23FCCE-A3CA-485F-B58A-EB39A3404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02804B-7672-6809-7478-572F924F1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D73DE8-6DA7-FEA6-7F8D-3714259B6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DB9C-BF6F-4EEF-A71A-77E5E9A7513D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50DFC1-48DC-ACB1-969F-F1AE38F5B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009E69-D22C-23FD-2B1F-D373ABE38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551B-8ECB-4873-8687-77515AA0B2D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865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ACC534-4BC6-4DB6-C2B4-1306B4D1B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42B903-7824-C17A-1185-DD0F52D757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8334F0F-2846-4012-E1FD-DD63723DB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561E72-4AF3-B258-0070-93DF7981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DB9C-BF6F-4EEF-A71A-77E5E9A7513D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B83E53-951D-2C40-114D-65314F56E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D0A323-063D-7B61-3B9E-87C79CF54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551B-8ECB-4873-8687-77515AA0B2D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576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2CCDE0-6C63-9BC7-0C58-583C4F39A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4C10F1-6DD7-E767-0641-C7334B5F0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0D4D2D-D46B-05B1-11A7-E1069EF57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B6E06F-CBBB-A89A-AE7F-85522FACA6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CC7D1EE-697A-C891-7006-44471ED494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746BA44-3A20-9588-D0D9-6FBDE525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DB9C-BF6F-4EEF-A71A-77E5E9A7513D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FAB9D3B-2C09-56C4-28D3-1B2C0441A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4FD523E-5B28-DED4-F120-3F1DC7C12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551B-8ECB-4873-8687-77515AA0B2D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602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E83E7D-2176-0FE8-2556-0CB52BF90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523B9B5-1DB7-51D5-5553-6B96EDA9E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DB9C-BF6F-4EEF-A71A-77E5E9A7513D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70B7E93-0AA8-2D47-700F-F3CD8C15E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BE4A30-AA8C-1E10-063C-A0C8F2714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551B-8ECB-4873-8687-77515AA0B2D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08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9BBA27E-F750-3A2A-93DD-7DDD22957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DB9C-BF6F-4EEF-A71A-77E5E9A7513D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9B60A0F-C6B4-B299-5CCD-6693EB2C0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B9689F9-7E23-2FEB-C82F-5F92AF89C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551B-8ECB-4873-8687-77515AA0B2D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0065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A30DAD-F323-658B-7588-2356F727D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7CCD81-B10A-CB45-095D-28EEEF104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150476-0CF1-2116-5C41-BE2A5E346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01A503-9359-6CE4-1FAC-5D6A09402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DB9C-BF6F-4EEF-A71A-77E5E9A7513D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9B57DC-02F3-9859-764F-DC6DAE46B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F8B05F-0C8F-5645-C4CD-81BDA954A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551B-8ECB-4873-8687-77515AA0B2D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488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E3F68C-C97F-DED0-1764-49494010C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14229EE-BD3D-8EFD-6206-730A8E0D87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CECB2B7-A79E-478F-BBBA-FAA7E228F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ECE997-6250-7BEE-BFEA-221E2979F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DB9C-BF6F-4EEF-A71A-77E5E9A7513D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328D0B-395D-8829-FBDF-C969AC26B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E4D73F-8563-106E-7D27-1E63153DB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551B-8ECB-4873-8687-77515AA0B2D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552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66DE0E6-79FA-8300-9ECB-F8B729BD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68E677-472F-E4E3-F9D1-4A82D9BB4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7992AE-075A-7687-C33C-C5986F6517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3EDB9C-BF6F-4EEF-A71A-77E5E9A7513D}" type="datetimeFigureOut">
              <a:rPr lang="fr-BE" smtClean="0"/>
              <a:t>20-03-24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D69E91-44EA-12C7-4109-6AF678528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C4D811-3BE0-389B-85D8-A95F80017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27551B-8ECB-4873-8687-77515AA0B2D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6337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Photo gros plan du football au centre d'un stade futuriste générateur d'ia">
            <a:extLst>
              <a:ext uri="{FF2B5EF4-FFF2-40B4-BE49-F238E27FC236}">
                <a16:creationId xmlns:a16="http://schemas.microsoft.com/office/drawing/2014/main" id="{0E2A0913-283B-66EA-CF36-87ACBB1BB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56"/>
            <a:ext cx="12211536" cy="6847043"/>
          </a:xfrm>
          <a:prstGeom prst="rect">
            <a:avLst/>
          </a:prstGeom>
          <a:noFill/>
          <a:effectLst>
            <a:glow rad="127000">
              <a:schemeClr val="accent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0B57B95-D3F2-C484-FB08-FA2FD92F1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4640" y="-594677"/>
            <a:ext cx="9144000" cy="2387600"/>
          </a:xfrm>
        </p:spPr>
        <p:txBody>
          <a:bodyPr/>
          <a:lstStyle/>
          <a:p>
            <a:r>
              <a:rPr lang="fr-FR" dirty="0">
                <a:solidFill>
                  <a:srgbClr val="FFFF00"/>
                </a:solidFill>
              </a:rPr>
              <a:t>Finales Futsal Francophone</a:t>
            </a:r>
            <a:br>
              <a:rPr lang="fr-FR" dirty="0">
                <a:solidFill>
                  <a:srgbClr val="FFFF00"/>
                </a:solidFill>
              </a:rPr>
            </a:br>
            <a:r>
              <a:rPr lang="fr-FR" dirty="0">
                <a:solidFill>
                  <a:srgbClr val="FFFF00"/>
                </a:solidFill>
              </a:rPr>
              <a:t>Féminines 2024</a:t>
            </a:r>
            <a:endParaRPr lang="fr-BE" dirty="0">
              <a:solidFill>
                <a:srgbClr val="FFFF0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507E409-4CD7-7D68-73F2-48CB6A181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852" y="5136198"/>
            <a:ext cx="9144000" cy="1655762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FFF00"/>
                </a:solidFill>
              </a:rPr>
              <a:t>Soccer City Gosselies</a:t>
            </a:r>
            <a:endParaRPr lang="fr-BE" sz="3200" dirty="0">
              <a:solidFill>
                <a:srgbClr val="FFFF00"/>
              </a:solidFill>
            </a:endParaRPr>
          </a:p>
        </p:txBody>
      </p:sp>
      <p:pic>
        <p:nvPicPr>
          <p:cNvPr id="1026" name="Image 60" descr="298907920_482196320576997_2158138080688584015_n">
            <a:extLst>
              <a:ext uri="{FF2B5EF4-FFF2-40B4-BE49-F238E27FC236}">
                <a16:creationId xmlns:a16="http://schemas.microsoft.com/office/drawing/2014/main" id="{8776B39B-DE11-7D71-5F17-2C7DC7E18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539" y="4538662"/>
            <a:ext cx="1611313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 59">
            <a:extLst>
              <a:ext uri="{FF2B5EF4-FFF2-40B4-BE49-F238E27FC236}">
                <a16:creationId xmlns:a16="http://schemas.microsoft.com/office/drawing/2014/main" id="{13935E37-A004-B36F-CB75-1364F909A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012" y="4437862"/>
            <a:ext cx="1833397" cy="183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7840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Tm="8000"/>
    </mc:Choice>
    <mc:Fallback>
      <p:transition spd="slow" advTm="8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5" descr="Photo gros plan du football au centre d'un stade futuriste générateur d'ia">
            <a:extLst>
              <a:ext uri="{FF2B5EF4-FFF2-40B4-BE49-F238E27FC236}">
                <a16:creationId xmlns:a16="http://schemas.microsoft.com/office/drawing/2014/main" id="{2B6A3D7B-8EE7-9682-7F58-448566502A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" r="-1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3D077E8-FBD8-5BCA-F4CD-C31F8E6FA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324622"/>
              </p:ext>
            </p:extLst>
          </p:nvPr>
        </p:nvGraphicFramePr>
        <p:xfrm>
          <a:off x="1127760" y="203200"/>
          <a:ext cx="9845036" cy="3345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3948513445"/>
                    </a:ext>
                  </a:extLst>
                </a:gridCol>
                <a:gridCol w="1788158">
                  <a:extLst>
                    <a:ext uri="{9D8B030D-6E8A-4147-A177-3AD203B41FA5}">
                      <a16:colId xmlns:a16="http://schemas.microsoft.com/office/drawing/2014/main" val="1812671218"/>
                    </a:ext>
                  </a:extLst>
                </a:gridCol>
                <a:gridCol w="1452882">
                  <a:extLst>
                    <a:ext uri="{9D8B030D-6E8A-4147-A177-3AD203B41FA5}">
                      <a16:colId xmlns:a16="http://schemas.microsoft.com/office/drawing/2014/main" val="3824690285"/>
                    </a:ext>
                  </a:extLst>
                </a:gridCol>
                <a:gridCol w="1828796">
                  <a:extLst>
                    <a:ext uri="{9D8B030D-6E8A-4147-A177-3AD203B41FA5}">
                      <a16:colId xmlns:a16="http://schemas.microsoft.com/office/drawing/2014/main" val="2792934930"/>
                    </a:ext>
                  </a:extLst>
                </a:gridCol>
                <a:gridCol w="2219076">
                  <a:extLst>
                    <a:ext uri="{9D8B030D-6E8A-4147-A177-3AD203B41FA5}">
                      <a16:colId xmlns:a16="http://schemas.microsoft.com/office/drawing/2014/main" val="2048922668"/>
                    </a:ext>
                  </a:extLst>
                </a:gridCol>
                <a:gridCol w="1062604">
                  <a:extLst>
                    <a:ext uri="{9D8B030D-6E8A-4147-A177-3AD203B41FA5}">
                      <a16:colId xmlns:a16="http://schemas.microsoft.com/office/drawing/2014/main" val="2497412214"/>
                    </a:ext>
                  </a:extLst>
                </a:gridCol>
              </a:tblGrid>
              <a:tr h="438224">
                <a:tc gridSpan="6">
                  <a:txBody>
                    <a:bodyPr/>
                    <a:lstStyle/>
                    <a:p>
                      <a:r>
                        <a:rPr lang="fr-FR" sz="2800" dirty="0"/>
                        <a:t>CATEGORIE MINIMES F1 (2011-2010) 2x15’                 </a:t>
                      </a:r>
                      <a:r>
                        <a:rPr lang="fr-FR" sz="2800" dirty="0">
                          <a:solidFill>
                            <a:srgbClr val="FFFF00"/>
                          </a:solidFill>
                        </a:rPr>
                        <a:t>TERRAIN 1</a:t>
                      </a:r>
                      <a:endParaRPr lang="fr-BE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122261"/>
                  </a:ext>
                </a:extLst>
              </a:tr>
              <a:tr h="61231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Horaire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BE" sz="2800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endParaRPr lang="fr-BE" sz="2800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endParaRPr lang="fr-BE" sz="2800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Score</a:t>
                      </a:r>
                      <a:endParaRPr lang="fr-BE" sz="2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err="1"/>
                        <a:t>TaB</a:t>
                      </a:r>
                      <a:endParaRPr lang="fr-BE" sz="2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57324236"/>
                  </a:ext>
                </a:extLst>
              </a:tr>
              <a:tr h="657686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13h30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AR Châtelet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contre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AR Dinant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7 - 5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1 - 0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1344478"/>
                  </a:ext>
                </a:extLst>
              </a:tr>
              <a:tr h="61231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14h10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AR Dinant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contre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EL Marche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2 - 7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1 - 0</a:t>
                      </a:r>
                      <a:endParaRPr lang="fr-BE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0291872"/>
                  </a:ext>
                </a:extLst>
              </a:tr>
              <a:tr h="61231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14h50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AR Châtelet</a:t>
                      </a:r>
                      <a:endParaRPr lang="fr-BE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contre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EL Marche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1- 6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0 - 2</a:t>
                      </a:r>
                      <a:endParaRPr lang="fr-BE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0478059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9B4C505-5CF0-21D4-56C7-A45A633CF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673652"/>
              </p:ext>
            </p:extLst>
          </p:nvPr>
        </p:nvGraphicFramePr>
        <p:xfrm>
          <a:off x="2041332" y="3595191"/>
          <a:ext cx="812799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676">
                  <a:extLst>
                    <a:ext uri="{9D8B030D-6E8A-4147-A177-3AD203B41FA5}">
                      <a16:colId xmlns:a16="http://schemas.microsoft.com/office/drawing/2014/main" val="2093168361"/>
                    </a:ext>
                  </a:extLst>
                </a:gridCol>
                <a:gridCol w="1019812">
                  <a:extLst>
                    <a:ext uri="{9D8B030D-6E8A-4147-A177-3AD203B41FA5}">
                      <a16:colId xmlns:a16="http://schemas.microsoft.com/office/drawing/2014/main" val="4278845672"/>
                    </a:ext>
                  </a:extLst>
                </a:gridCol>
                <a:gridCol w="1026160">
                  <a:extLst>
                    <a:ext uri="{9D8B030D-6E8A-4147-A177-3AD203B41FA5}">
                      <a16:colId xmlns:a16="http://schemas.microsoft.com/office/drawing/2014/main" val="165260902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985905125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9896342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373108477"/>
                    </a:ext>
                  </a:extLst>
                </a:gridCol>
                <a:gridCol w="1632710">
                  <a:extLst>
                    <a:ext uri="{9D8B030D-6E8A-4147-A177-3AD203B41FA5}">
                      <a16:colId xmlns:a16="http://schemas.microsoft.com/office/drawing/2014/main" val="584245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RESULTATS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Match 1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Match 2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Total Points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Buts +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Buts -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Quotient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51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AR Châtelet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188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AR Dinant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14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0,5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852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EL Marche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934017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A3924F3-71EE-F0A4-A0B1-6318ECBBF0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285024"/>
              </p:ext>
            </p:extLst>
          </p:nvPr>
        </p:nvGraphicFramePr>
        <p:xfrm>
          <a:off x="2032001" y="5103184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">
                  <a:extLst>
                    <a:ext uri="{9D8B030D-6E8A-4147-A177-3AD203B41FA5}">
                      <a16:colId xmlns:a16="http://schemas.microsoft.com/office/drawing/2014/main" val="4248193736"/>
                    </a:ext>
                  </a:extLst>
                </a:gridCol>
                <a:gridCol w="7457440">
                  <a:extLst>
                    <a:ext uri="{9D8B030D-6E8A-4147-A177-3AD203B41FA5}">
                      <a16:colId xmlns:a16="http://schemas.microsoft.com/office/drawing/2014/main" val="144017858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FR" dirty="0"/>
                        <a:t>CLASSEMENT FINAL</a:t>
                      </a:r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1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EL Marche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30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AR Châtelet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7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AR Dinant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238078"/>
                  </a:ext>
                </a:extLst>
              </a:tr>
            </a:tbl>
          </a:graphicData>
        </a:graphic>
      </p:graphicFrame>
      <p:pic>
        <p:nvPicPr>
          <p:cNvPr id="8" name="Image 59">
            <a:extLst>
              <a:ext uri="{FF2B5EF4-FFF2-40B4-BE49-F238E27FC236}">
                <a16:creationId xmlns:a16="http://schemas.microsoft.com/office/drawing/2014/main" id="{89938118-EF04-CDEF-8FF1-3B2306421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64" y="4120295"/>
            <a:ext cx="1833397" cy="183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60" descr="298907920_482196320576997_2158138080688584015_n">
            <a:extLst>
              <a:ext uri="{FF2B5EF4-FFF2-40B4-BE49-F238E27FC236}">
                <a16:creationId xmlns:a16="http://schemas.microsoft.com/office/drawing/2014/main" id="{A37F4E73-9F1E-5A22-6248-06AAE0E02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80" y="4159586"/>
            <a:ext cx="1611313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069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0"/>
    </mc:Choice>
    <mc:Fallback>
      <p:transition spd="slow" advTm="8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hoto gros plan du football au centre d'un stade futuriste générateur d'ia">
            <a:extLst>
              <a:ext uri="{FF2B5EF4-FFF2-40B4-BE49-F238E27FC236}">
                <a16:creationId xmlns:a16="http://schemas.microsoft.com/office/drawing/2014/main" id="{2B6A3D7B-8EE7-9682-7F58-448566502A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" r="-1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3D077E8-FBD8-5BCA-F4CD-C31F8E6FA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996653"/>
              </p:ext>
            </p:extLst>
          </p:nvPr>
        </p:nvGraphicFramePr>
        <p:xfrm>
          <a:off x="1168400" y="203200"/>
          <a:ext cx="9845036" cy="30127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3948513445"/>
                    </a:ext>
                  </a:extLst>
                </a:gridCol>
                <a:gridCol w="1788158">
                  <a:extLst>
                    <a:ext uri="{9D8B030D-6E8A-4147-A177-3AD203B41FA5}">
                      <a16:colId xmlns:a16="http://schemas.microsoft.com/office/drawing/2014/main" val="1812671218"/>
                    </a:ext>
                  </a:extLst>
                </a:gridCol>
                <a:gridCol w="1452882">
                  <a:extLst>
                    <a:ext uri="{9D8B030D-6E8A-4147-A177-3AD203B41FA5}">
                      <a16:colId xmlns:a16="http://schemas.microsoft.com/office/drawing/2014/main" val="3824690285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2792934930"/>
                    </a:ext>
                  </a:extLst>
                </a:gridCol>
                <a:gridCol w="1934592">
                  <a:extLst>
                    <a:ext uri="{9D8B030D-6E8A-4147-A177-3AD203B41FA5}">
                      <a16:colId xmlns:a16="http://schemas.microsoft.com/office/drawing/2014/main" val="2048922668"/>
                    </a:ext>
                  </a:extLst>
                </a:gridCol>
                <a:gridCol w="1062604">
                  <a:extLst>
                    <a:ext uri="{9D8B030D-6E8A-4147-A177-3AD203B41FA5}">
                      <a16:colId xmlns:a16="http://schemas.microsoft.com/office/drawing/2014/main" val="2497412214"/>
                    </a:ext>
                  </a:extLst>
                </a:gridCol>
              </a:tblGrid>
              <a:tr h="438224">
                <a:tc gridSpan="6">
                  <a:txBody>
                    <a:bodyPr/>
                    <a:lstStyle/>
                    <a:p>
                      <a:r>
                        <a:rPr lang="fr-FR" sz="2800" dirty="0"/>
                        <a:t>CATEGORIE CADETTES F2 (2009-2008) 2x15’              </a:t>
                      </a:r>
                      <a:r>
                        <a:rPr lang="fr-FR" sz="2800" dirty="0">
                          <a:solidFill>
                            <a:srgbClr val="FFFF00"/>
                          </a:solidFill>
                        </a:rPr>
                        <a:t>TERRAIN 2</a:t>
                      </a:r>
                      <a:endParaRPr lang="fr-BE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122261"/>
                  </a:ext>
                </a:extLst>
              </a:tr>
              <a:tr h="61231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Horaire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BE" sz="2800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endParaRPr lang="fr-BE" sz="2800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endParaRPr lang="fr-BE" sz="2800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Score</a:t>
                      </a:r>
                      <a:endParaRPr lang="fr-BE" sz="2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err="1"/>
                        <a:t>TaB</a:t>
                      </a:r>
                      <a:endParaRPr lang="fr-BE" sz="2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57324236"/>
                  </a:ext>
                </a:extLst>
              </a:tr>
              <a:tr h="657686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13h30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AR Gilly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contre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AR Dinant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8 - 4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2 - 3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1344478"/>
                  </a:ext>
                </a:extLst>
              </a:tr>
              <a:tr h="61231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14h10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AR Dinant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contre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LF Bruxelles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3 – 14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1 - 2</a:t>
                      </a:r>
                      <a:endParaRPr lang="fr-BE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0291872"/>
                  </a:ext>
                </a:extLst>
              </a:tr>
              <a:tr h="61231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14h50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AR Gilly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contre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LF Bruxelles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6 – 6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-</a:t>
                      </a:r>
                      <a:endParaRPr lang="fr-BE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0478059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9B4C505-5CF0-21D4-56C7-A45A633CF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822436"/>
              </p:ext>
            </p:extLst>
          </p:nvPr>
        </p:nvGraphicFramePr>
        <p:xfrm>
          <a:off x="1933461" y="3417906"/>
          <a:ext cx="8226539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7172">
                  <a:extLst>
                    <a:ext uri="{9D8B030D-6E8A-4147-A177-3AD203B41FA5}">
                      <a16:colId xmlns:a16="http://schemas.microsoft.com/office/drawing/2014/main" val="2093168361"/>
                    </a:ext>
                  </a:extLst>
                </a:gridCol>
                <a:gridCol w="1032176">
                  <a:extLst>
                    <a:ext uri="{9D8B030D-6E8A-4147-A177-3AD203B41FA5}">
                      <a16:colId xmlns:a16="http://schemas.microsoft.com/office/drawing/2014/main" val="4278845672"/>
                    </a:ext>
                  </a:extLst>
                </a:gridCol>
                <a:gridCol w="1038601">
                  <a:extLst>
                    <a:ext uri="{9D8B030D-6E8A-4147-A177-3AD203B41FA5}">
                      <a16:colId xmlns:a16="http://schemas.microsoft.com/office/drawing/2014/main" val="1652609020"/>
                    </a:ext>
                  </a:extLst>
                </a:gridCol>
                <a:gridCol w="1439645">
                  <a:extLst>
                    <a:ext uri="{9D8B030D-6E8A-4147-A177-3AD203B41FA5}">
                      <a16:colId xmlns:a16="http://schemas.microsoft.com/office/drawing/2014/main" val="985905125"/>
                    </a:ext>
                  </a:extLst>
                </a:gridCol>
                <a:gridCol w="863787">
                  <a:extLst>
                    <a:ext uri="{9D8B030D-6E8A-4147-A177-3AD203B41FA5}">
                      <a16:colId xmlns:a16="http://schemas.microsoft.com/office/drawing/2014/main" val="989634249"/>
                    </a:ext>
                  </a:extLst>
                </a:gridCol>
                <a:gridCol w="822654">
                  <a:extLst>
                    <a:ext uri="{9D8B030D-6E8A-4147-A177-3AD203B41FA5}">
                      <a16:colId xmlns:a16="http://schemas.microsoft.com/office/drawing/2014/main" val="1373108477"/>
                    </a:ext>
                  </a:extLst>
                </a:gridCol>
                <a:gridCol w="1652504">
                  <a:extLst>
                    <a:ext uri="{9D8B030D-6E8A-4147-A177-3AD203B41FA5}">
                      <a16:colId xmlns:a16="http://schemas.microsoft.com/office/drawing/2014/main" val="584245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RESULTATS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Match 1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Match 2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Total Points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Buts +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Buts -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Quotient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51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AR Gilly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14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1,4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188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AR Dinant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22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0,32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852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LF Bruxelles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2,22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934017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A3924F3-71EE-F0A4-A0B1-6318ECBBF0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054359"/>
              </p:ext>
            </p:extLst>
          </p:nvPr>
        </p:nvGraphicFramePr>
        <p:xfrm>
          <a:off x="1933461" y="5103184"/>
          <a:ext cx="822654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8690">
                  <a:extLst>
                    <a:ext uri="{9D8B030D-6E8A-4147-A177-3AD203B41FA5}">
                      <a16:colId xmlns:a16="http://schemas.microsoft.com/office/drawing/2014/main" val="4248193736"/>
                    </a:ext>
                  </a:extLst>
                </a:gridCol>
                <a:gridCol w="7547850">
                  <a:extLst>
                    <a:ext uri="{9D8B030D-6E8A-4147-A177-3AD203B41FA5}">
                      <a16:colId xmlns:a16="http://schemas.microsoft.com/office/drawing/2014/main" val="144017858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FR" dirty="0"/>
                        <a:t>CLASSEMENT FINAL</a:t>
                      </a:r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1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LF Bruxelles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30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AR Gilly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7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AR Dinant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238078"/>
                  </a:ext>
                </a:extLst>
              </a:tr>
            </a:tbl>
          </a:graphicData>
        </a:graphic>
      </p:graphicFrame>
      <p:pic>
        <p:nvPicPr>
          <p:cNvPr id="8" name="Image 59">
            <a:extLst>
              <a:ext uri="{FF2B5EF4-FFF2-40B4-BE49-F238E27FC236}">
                <a16:creationId xmlns:a16="http://schemas.microsoft.com/office/drawing/2014/main" id="{89938118-EF04-CDEF-8FF1-3B2306421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64" y="4120295"/>
            <a:ext cx="1833397" cy="183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60" descr="298907920_482196320576997_2158138080688584015_n">
            <a:extLst>
              <a:ext uri="{FF2B5EF4-FFF2-40B4-BE49-F238E27FC236}">
                <a16:creationId xmlns:a16="http://schemas.microsoft.com/office/drawing/2014/main" id="{A37F4E73-9F1E-5A22-6248-06AAE0E02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80" y="4159586"/>
            <a:ext cx="1611313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5706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0"/>
    </mc:Choice>
    <mc:Fallback>
      <p:transition spd="slow" advTm="8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hoto gros plan du football au centre d'un stade futuriste générateur d'ia">
            <a:extLst>
              <a:ext uri="{FF2B5EF4-FFF2-40B4-BE49-F238E27FC236}">
                <a16:creationId xmlns:a16="http://schemas.microsoft.com/office/drawing/2014/main" id="{2B6A3D7B-8EE7-9682-7F58-448566502A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" r="-1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3D077E8-FBD8-5BCA-F4CD-C31F8E6FA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126282"/>
              </p:ext>
            </p:extLst>
          </p:nvPr>
        </p:nvGraphicFramePr>
        <p:xfrm>
          <a:off x="1168400" y="203200"/>
          <a:ext cx="9845036" cy="334535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3948513445"/>
                    </a:ext>
                  </a:extLst>
                </a:gridCol>
                <a:gridCol w="1788158">
                  <a:extLst>
                    <a:ext uri="{9D8B030D-6E8A-4147-A177-3AD203B41FA5}">
                      <a16:colId xmlns:a16="http://schemas.microsoft.com/office/drawing/2014/main" val="1812671218"/>
                    </a:ext>
                  </a:extLst>
                </a:gridCol>
                <a:gridCol w="1452882">
                  <a:extLst>
                    <a:ext uri="{9D8B030D-6E8A-4147-A177-3AD203B41FA5}">
                      <a16:colId xmlns:a16="http://schemas.microsoft.com/office/drawing/2014/main" val="3824690285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2792934930"/>
                    </a:ext>
                  </a:extLst>
                </a:gridCol>
                <a:gridCol w="1934592">
                  <a:extLst>
                    <a:ext uri="{9D8B030D-6E8A-4147-A177-3AD203B41FA5}">
                      <a16:colId xmlns:a16="http://schemas.microsoft.com/office/drawing/2014/main" val="2048922668"/>
                    </a:ext>
                  </a:extLst>
                </a:gridCol>
                <a:gridCol w="1062604">
                  <a:extLst>
                    <a:ext uri="{9D8B030D-6E8A-4147-A177-3AD203B41FA5}">
                      <a16:colId xmlns:a16="http://schemas.microsoft.com/office/drawing/2014/main" val="2497412214"/>
                    </a:ext>
                  </a:extLst>
                </a:gridCol>
              </a:tblGrid>
              <a:tr h="438224">
                <a:tc gridSpan="6">
                  <a:txBody>
                    <a:bodyPr/>
                    <a:lstStyle/>
                    <a:p>
                      <a:r>
                        <a:rPr lang="fr-FR" sz="2800" dirty="0"/>
                        <a:t>CATEGORIE SCOLAIRES F3 (2007-2006) 2x15’           </a:t>
                      </a:r>
                      <a:r>
                        <a:rPr lang="fr-FR" sz="2800" dirty="0">
                          <a:solidFill>
                            <a:srgbClr val="FFFF00"/>
                          </a:solidFill>
                        </a:rPr>
                        <a:t>TERRAIN 3</a:t>
                      </a:r>
                      <a:endParaRPr lang="fr-BE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122261"/>
                  </a:ext>
                </a:extLst>
              </a:tr>
              <a:tr h="61231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Horaire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BE" sz="2800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endParaRPr lang="fr-BE" sz="2800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endParaRPr lang="fr-BE" sz="2800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Score</a:t>
                      </a:r>
                      <a:endParaRPr lang="fr-BE" sz="2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err="1"/>
                        <a:t>TaB</a:t>
                      </a:r>
                      <a:endParaRPr lang="fr-BE" sz="2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57324236"/>
                  </a:ext>
                </a:extLst>
              </a:tr>
              <a:tr h="657686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13h30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SU Dour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contre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LF Bruxelles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8 - 4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1 - 2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1344478"/>
                  </a:ext>
                </a:extLst>
              </a:tr>
              <a:tr h="61231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14h10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LF Bruxelles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contre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EL Marche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3 - 5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1 - 1</a:t>
                      </a:r>
                      <a:endParaRPr lang="fr-BE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0291872"/>
                  </a:ext>
                </a:extLst>
              </a:tr>
              <a:tr h="61231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14h50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SU Dour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contre</a:t>
                      </a:r>
                      <a:endParaRPr lang="fr-BE" sz="2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EL Marche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6 - 2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-</a:t>
                      </a:r>
                      <a:endParaRPr lang="fr-BE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0478059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9B4C505-5CF0-21D4-56C7-A45A633CF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297903"/>
              </p:ext>
            </p:extLst>
          </p:nvPr>
        </p:nvGraphicFramePr>
        <p:xfrm>
          <a:off x="1933461" y="3651170"/>
          <a:ext cx="8226539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7172">
                  <a:extLst>
                    <a:ext uri="{9D8B030D-6E8A-4147-A177-3AD203B41FA5}">
                      <a16:colId xmlns:a16="http://schemas.microsoft.com/office/drawing/2014/main" val="2093168361"/>
                    </a:ext>
                  </a:extLst>
                </a:gridCol>
                <a:gridCol w="1032176">
                  <a:extLst>
                    <a:ext uri="{9D8B030D-6E8A-4147-A177-3AD203B41FA5}">
                      <a16:colId xmlns:a16="http://schemas.microsoft.com/office/drawing/2014/main" val="4278845672"/>
                    </a:ext>
                  </a:extLst>
                </a:gridCol>
                <a:gridCol w="1038601">
                  <a:extLst>
                    <a:ext uri="{9D8B030D-6E8A-4147-A177-3AD203B41FA5}">
                      <a16:colId xmlns:a16="http://schemas.microsoft.com/office/drawing/2014/main" val="1652609020"/>
                    </a:ext>
                  </a:extLst>
                </a:gridCol>
                <a:gridCol w="1439645">
                  <a:extLst>
                    <a:ext uri="{9D8B030D-6E8A-4147-A177-3AD203B41FA5}">
                      <a16:colId xmlns:a16="http://schemas.microsoft.com/office/drawing/2014/main" val="985905125"/>
                    </a:ext>
                  </a:extLst>
                </a:gridCol>
                <a:gridCol w="863787">
                  <a:extLst>
                    <a:ext uri="{9D8B030D-6E8A-4147-A177-3AD203B41FA5}">
                      <a16:colId xmlns:a16="http://schemas.microsoft.com/office/drawing/2014/main" val="989634249"/>
                    </a:ext>
                  </a:extLst>
                </a:gridCol>
                <a:gridCol w="822654">
                  <a:extLst>
                    <a:ext uri="{9D8B030D-6E8A-4147-A177-3AD203B41FA5}">
                      <a16:colId xmlns:a16="http://schemas.microsoft.com/office/drawing/2014/main" val="1373108477"/>
                    </a:ext>
                  </a:extLst>
                </a:gridCol>
                <a:gridCol w="1652504">
                  <a:extLst>
                    <a:ext uri="{9D8B030D-6E8A-4147-A177-3AD203B41FA5}">
                      <a16:colId xmlns:a16="http://schemas.microsoft.com/office/drawing/2014/main" val="584245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RESULTATS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Match 1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Match 2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Total Points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Buts +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Buts -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Quotient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51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SU Dour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14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188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EL Marche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852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LF Bruxelles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934017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A3924F3-71EE-F0A4-A0B1-6318ECBBF0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198608"/>
              </p:ext>
            </p:extLst>
          </p:nvPr>
        </p:nvGraphicFramePr>
        <p:xfrm>
          <a:off x="1933461" y="5224483"/>
          <a:ext cx="822654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78690">
                  <a:extLst>
                    <a:ext uri="{9D8B030D-6E8A-4147-A177-3AD203B41FA5}">
                      <a16:colId xmlns:a16="http://schemas.microsoft.com/office/drawing/2014/main" val="4248193736"/>
                    </a:ext>
                  </a:extLst>
                </a:gridCol>
                <a:gridCol w="7547850">
                  <a:extLst>
                    <a:ext uri="{9D8B030D-6E8A-4147-A177-3AD203B41FA5}">
                      <a16:colId xmlns:a16="http://schemas.microsoft.com/office/drawing/2014/main" val="144017858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FR" dirty="0"/>
                        <a:t>CLASSEMENT FINAL</a:t>
                      </a:r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1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SU Dour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30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EL Marche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7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LF Bruxelles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238078"/>
                  </a:ext>
                </a:extLst>
              </a:tr>
            </a:tbl>
          </a:graphicData>
        </a:graphic>
      </p:graphicFrame>
      <p:pic>
        <p:nvPicPr>
          <p:cNvPr id="8" name="Image 59">
            <a:extLst>
              <a:ext uri="{FF2B5EF4-FFF2-40B4-BE49-F238E27FC236}">
                <a16:creationId xmlns:a16="http://schemas.microsoft.com/office/drawing/2014/main" id="{89938118-EF04-CDEF-8FF1-3B2306421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64" y="4120295"/>
            <a:ext cx="1833397" cy="183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60" descr="298907920_482196320576997_2158138080688584015_n">
            <a:extLst>
              <a:ext uri="{FF2B5EF4-FFF2-40B4-BE49-F238E27FC236}">
                <a16:creationId xmlns:a16="http://schemas.microsoft.com/office/drawing/2014/main" id="{A37F4E73-9F1E-5A22-6248-06AAE0E02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80" y="4159586"/>
            <a:ext cx="1611313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7362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0"/>
    </mc:Choice>
    <mc:Fallback>
      <p:transition spd="slow" advTm="8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hoto gros plan du football au centre d'un stade futuriste générateur d'ia">
            <a:extLst>
              <a:ext uri="{FF2B5EF4-FFF2-40B4-BE49-F238E27FC236}">
                <a16:creationId xmlns:a16="http://schemas.microsoft.com/office/drawing/2014/main" id="{2B6A3D7B-8EE7-9682-7F58-448566502A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" r="-1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3D077E8-FBD8-5BCA-F4CD-C31F8E6FA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560800"/>
              </p:ext>
            </p:extLst>
          </p:nvPr>
        </p:nvGraphicFramePr>
        <p:xfrm>
          <a:off x="1168400" y="203200"/>
          <a:ext cx="9845036" cy="3999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51280">
                  <a:extLst>
                    <a:ext uri="{9D8B030D-6E8A-4147-A177-3AD203B41FA5}">
                      <a16:colId xmlns:a16="http://schemas.microsoft.com/office/drawing/2014/main" val="3948513445"/>
                    </a:ext>
                  </a:extLst>
                </a:gridCol>
                <a:gridCol w="2245360">
                  <a:extLst>
                    <a:ext uri="{9D8B030D-6E8A-4147-A177-3AD203B41FA5}">
                      <a16:colId xmlns:a16="http://schemas.microsoft.com/office/drawing/2014/main" val="1812671218"/>
                    </a:ext>
                  </a:extLst>
                </a:gridCol>
                <a:gridCol w="1137920">
                  <a:extLst>
                    <a:ext uri="{9D8B030D-6E8A-4147-A177-3AD203B41FA5}">
                      <a16:colId xmlns:a16="http://schemas.microsoft.com/office/drawing/2014/main" val="3824690285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792934930"/>
                    </a:ext>
                  </a:extLst>
                </a:gridCol>
                <a:gridCol w="1670432">
                  <a:extLst>
                    <a:ext uri="{9D8B030D-6E8A-4147-A177-3AD203B41FA5}">
                      <a16:colId xmlns:a16="http://schemas.microsoft.com/office/drawing/2014/main" val="2048922668"/>
                    </a:ext>
                  </a:extLst>
                </a:gridCol>
                <a:gridCol w="1062604">
                  <a:extLst>
                    <a:ext uri="{9D8B030D-6E8A-4147-A177-3AD203B41FA5}">
                      <a16:colId xmlns:a16="http://schemas.microsoft.com/office/drawing/2014/main" val="2497412214"/>
                    </a:ext>
                  </a:extLst>
                </a:gridCol>
              </a:tblGrid>
              <a:tr h="438224">
                <a:tc gridSpan="6">
                  <a:txBody>
                    <a:bodyPr/>
                    <a:lstStyle/>
                    <a:p>
                      <a:r>
                        <a:rPr lang="fr-FR" sz="2400" dirty="0"/>
                        <a:t>CATEGORIE JUNIORES-S F4 (2005…) 2x10’                                        </a:t>
                      </a:r>
                      <a:r>
                        <a:rPr lang="fr-FR" sz="2400" dirty="0">
                          <a:solidFill>
                            <a:srgbClr val="FFFF00"/>
                          </a:solidFill>
                        </a:rPr>
                        <a:t>TERRAIN 4</a:t>
                      </a:r>
                      <a:endParaRPr lang="fr-BE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12226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Horaire</a:t>
                      </a:r>
                      <a:endParaRPr lang="fr-B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BE" sz="2800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endParaRPr lang="fr-BE" sz="2800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endParaRPr lang="fr-BE" sz="2800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Score</a:t>
                      </a:r>
                      <a:endParaRPr lang="fr-BE" sz="2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err="1"/>
                        <a:t>TaB</a:t>
                      </a:r>
                      <a:endParaRPr lang="fr-BE" sz="2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5732423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13h30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AR Châtelet</a:t>
                      </a:r>
                      <a:endParaRPr lang="fr-BE" sz="2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contre</a:t>
                      </a:r>
                      <a:endParaRPr lang="fr-BE" sz="2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ND </a:t>
                      </a:r>
                      <a:r>
                        <a:rPr lang="fr-BE" sz="24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Erpent</a:t>
                      </a:r>
                      <a:endParaRPr lang="fr-BE" sz="2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4 - 1</a:t>
                      </a:r>
                      <a:endParaRPr lang="fr-BE" sz="2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1 - 0</a:t>
                      </a:r>
                      <a:endParaRPr lang="fr-BE" sz="2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134447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13h55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EL Marche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contre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SJP Auderghem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3 - 1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1 - 0</a:t>
                      </a:r>
                      <a:endParaRPr lang="fr-B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029187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14h20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AR Châtelet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contre</a:t>
                      </a:r>
                      <a:endParaRPr lang="fr-BE" sz="2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SJP Auderghem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4 – 3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0 - 0</a:t>
                      </a:r>
                      <a:endParaRPr lang="fr-B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04780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14h45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EL Marche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contre</a:t>
                      </a:r>
                      <a:endParaRPr lang="fr-BE" sz="2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ND </a:t>
                      </a:r>
                      <a:r>
                        <a:rPr lang="fr-FR" sz="2400" dirty="0" err="1"/>
                        <a:t>Erpent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12 - 2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2 - 0</a:t>
                      </a:r>
                      <a:endParaRPr lang="fr-B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635001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15h10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AR Châtelet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contre</a:t>
                      </a:r>
                      <a:endParaRPr lang="fr-BE" sz="2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EL Marche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7 - 5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0 - 0</a:t>
                      </a:r>
                      <a:endParaRPr lang="fr-B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591668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15h35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SJP Auderghem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contre</a:t>
                      </a:r>
                      <a:endParaRPr lang="fr-BE" sz="2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ND </a:t>
                      </a:r>
                      <a:r>
                        <a:rPr lang="fr-FR" sz="2400" dirty="0" err="1"/>
                        <a:t>Erpent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6 - 2</a:t>
                      </a:r>
                      <a:endParaRPr lang="fr-B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-</a:t>
                      </a:r>
                      <a:endParaRPr lang="fr-B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912570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72B1AE39-0529-9A11-9077-618ABC6C11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473464"/>
              </p:ext>
            </p:extLst>
          </p:nvPr>
        </p:nvGraphicFramePr>
        <p:xfrm>
          <a:off x="1168400" y="4404478"/>
          <a:ext cx="9845035" cy="2123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69957">
                  <a:extLst>
                    <a:ext uri="{9D8B030D-6E8A-4147-A177-3AD203B41FA5}">
                      <a16:colId xmlns:a16="http://schemas.microsoft.com/office/drawing/2014/main" val="2093168361"/>
                    </a:ext>
                  </a:extLst>
                </a:gridCol>
                <a:gridCol w="1028970">
                  <a:extLst>
                    <a:ext uri="{9D8B030D-6E8A-4147-A177-3AD203B41FA5}">
                      <a16:colId xmlns:a16="http://schemas.microsoft.com/office/drawing/2014/main" val="4278845672"/>
                    </a:ext>
                  </a:extLst>
                </a:gridCol>
                <a:gridCol w="1012819">
                  <a:extLst>
                    <a:ext uri="{9D8B030D-6E8A-4147-A177-3AD203B41FA5}">
                      <a16:colId xmlns:a16="http://schemas.microsoft.com/office/drawing/2014/main" val="1652609020"/>
                    </a:ext>
                  </a:extLst>
                </a:gridCol>
                <a:gridCol w="1030189">
                  <a:extLst>
                    <a:ext uri="{9D8B030D-6E8A-4147-A177-3AD203B41FA5}">
                      <a16:colId xmlns:a16="http://schemas.microsoft.com/office/drawing/2014/main" val="563967937"/>
                    </a:ext>
                  </a:extLst>
                </a:gridCol>
                <a:gridCol w="1464906">
                  <a:extLst>
                    <a:ext uri="{9D8B030D-6E8A-4147-A177-3AD203B41FA5}">
                      <a16:colId xmlns:a16="http://schemas.microsoft.com/office/drawing/2014/main" val="985905125"/>
                    </a:ext>
                  </a:extLst>
                </a:gridCol>
                <a:gridCol w="1317238">
                  <a:extLst>
                    <a:ext uri="{9D8B030D-6E8A-4147-A177-3AD203B41FA5}">
                      <a16:colId xmlns:a16="http://schemas.microsoft.com/office/drawing/2014/main" val="989634249"/>
                    </a:ext>
                  </a:extLst>
                </a:gridCol>
                <a:gridCol w="837876">
                  <a:extLst>
                    <a:ext uri="{9D8B030D-6E8A-4147-A177-3AD203B41FA5}">
                      <a16:colId xmlns:a16="http://schemas.microsoft.com/office/drawing/2014/main" val="1373108477"/>
                    </a:ext>
                  </a:extLst>
                </a:gridCol>
                <a:gridCol w="1683080">
                  <a:extLst>
                    <a:ext uri="{9D8B030D-6E8A-4147-A177-3AD203B41FA5}">
                      <a16:colId xmlns:a16="http://schemas.microsoft.com/office/drawing/2014/main" val="584245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RESULTATS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Match 1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Match 2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Match 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Total Points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Buts +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Buts -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Quotient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51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AR Châtelet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188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EL Marche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852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ND </a:t>
                      </a:r>
                      <a:r>
                        <a:rPr lang="fr-FR" dirty="0" err="1"/>
                        <a:t>Erpent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16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934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SJP Auderghem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730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989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0"/>
    </mc:Choice>
    <mc:Fallback>
      <p:transition spd="slow" advTm="8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hoto gros plan du football au centre d'un stade futuriste générateur d'ia">
            <a:extLst>
              <a:ext uri="{FF2B5EF4-FFF2-40B4-BE49-F238E27FC236}">
                <a16:creationId xmlns:a16="http://schemas.microsoft.com/office/drawing/2014/main" id="{2B6A3D7B-8EE7-9682-7F58-448566502A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" r="-1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A3924F3-71EE-F0A4-A0B1-6318ECBBF0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861321"/>
              </p:ext>
            </p:extLst>
          </p:nvPr>
        </p:nvGraphicFramePr>
        <p:xfrm>
          <a:off x="1978058" y="2748212"/>
          <a:ext cx="8226540" cy="1854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78690">
                  <a:extLst>
                    <a:ext uri="{9D8B030D-6E8A-4147-A177-3AD203B41FA5}">
                      <a16:colId xmlns:a16="http://schemas.microsoft.com/office/drawing/2014/main" val="4248193736"/>
                    </a:ext>
                  </a:extLst>
                </a:gridCol>
                <a:gridCol w="7547850">
                  <a:extLst>
                    <a:ext uri="{9D8B030D-6E8A-4147-A177-3AD203B41FA5}">
                      <a16:colId xmlns:a16="http://schemas.microsoft.com/office/drawing/2014/main" val="144017858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FR" dirty="0"/>
                        <a:t>CLASSEMENT FINAL</a:t>
                      </a:r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1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AR Châtelet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30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EL Marche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7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SJP Auderghem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238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ND </a:t>
                      </a:r>
                      <a:r>
                        <a:rPr lang="fr-FR" dirty="0" err="1"/>
                        <a:t>Erpent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669946"/>
                  </a:ext>
                </a:extLst>
              </a:tr>
            </a:tbl>
          </a:graphicData>
        </a:graphic>
      </p:graphicFrame>
      <p:pic>
        <p:nvPicPr>
          <p:cNvPr id="8" name="Image 59">
            <a:extLst>
              <a:ext uri="{FF2B5EF4-FFF2-40B4-BE49-F238E27FC236}">
                <a16:creationId xmlns:a16="http://schemas.microsoft.com/office/drawing/2014/main" id="{89938118-EF04-CDEF-8FF1-3B2306421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69015"/>
            <a:ext cx="1833397" cy="183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60" descr="298907920_482196320576997_2158138080688584015_n">
            <a:extLst>
              <a:ext uri="{FF2B5EF4-FFF2-40B4-BE49-F238E27FC236}">
                <a16:creationId xmlns:a16="http://schemas.microsoft.com/office/drawing/2014/main" id="{A37F4E73-9F1E-5A22-6248-06AAE0E02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9260" y="2880056"/>
            <a:ext cx="1611313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7319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hoto gros plan du football au centre d'un stade futuriste générateur d'ia">
            <a:extLst>
              <a:ext uri="{FF2B5EF4-FFF2-40B4-BE49-F238E27FC236}">
                <a16:creationId xmlns:a16="http://schemas.microsoft.com/office/drawing/2014/main" id="{2B6A3D7B-8EE7-9682-7F58-448566502A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" r="-1" b="-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A3924F3-71EE-F0A4-A0B1-6318ECBBF0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685475"/>
              </p:ext>
            </p:extLst>
          </p:nvPr>
        </p:nvGraphicFramePr>
        <p:xfrm>
          <a:off x="1931930" y="4922452"/>
          <a:ext cx="8226540" cy="1854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78690">
                  <a:extLst>
                    <a:ext uri="{9D8B030D-6E8A-4147-A177-3AD203B41FA5}">
                      <a16:colId xmlns:a16="http://schemas.microsoft.com/office/drawing/2014/main" val="4248193736"/>
                    </a:ext>
                  </a:extLst>
                </a:gridCol>
                <a:gridCol w="7547850">
                  <a:extLst>
                    <a:ext uri="{9D8B030D-6E8A-4147-A177-3AD203B41FA5}">
                      <a16:colId xmlns:a16="http://schemas.microsoft.com/office/drawing/2014/main" val="144017858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FR" dirty="0"/>
                        <a:t>CLASSEMENT FINAL JUNIORES</a:t>
                      </a:r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1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AR Châtelet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30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EL Marche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7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SJP Auderghem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238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ND </a:t>
                      </a:r>
                      <a:r>
                        <a:rPr lang="fr-FR" dirty="0" err="1"/>
                        <a:t>Erpent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669946"/>
                  </a:ext>
                </a:extLst>
              </a:tr>
            </a:tbl>
          </a:graphicData>
        </a:graphic>
      </p:graphicFrame>
      <p:pic>
        <p:nvPicPr>
          <p:cNvPr id="8" name="Image 59">
            <a:extLst>
              <a:ext uri="{FF2B5EF4-FFF2-40B4-BE49-F238E27FC236}">
                <a16:creationId xmlns:a16="http://schemas.microsoft.com/office/drawing/2014/main" id="{89938118-EF04-CDEF-8FF1-3B2306421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69015"/>
            <a:ext cx="1833397" cy="183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60" descr="298907920_482196320576997_2158138080688584015_n">
            <a:extLst>
              <a:ext uri="{FF2B5EF4-FFF2-40B4-BE49-F238E27FC236}">
                <a16:creationId xmlns:a16="http://schemas.microsoft.com/office/drawing/2014/main" id="{A37F4E73-9F1E-5A22-6248-06AAE0E02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9260" y="2880056"/>
            <a:ext cx="1611313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8043369E-86F6-A699-BFBB-777473A1F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37777"/>
              </p:ext>
            </p:extLst>
          </p:nvPr>
        </p:nvGraphicFramePr>
        <p:xfrm>
          <a:off x="1939840" y="3413692"/>
          <a:ext cx="822654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78690">
                  <a:extLst>
                    <a:ext uri="{9D8B030D-6E8A-4147-A177-3AD203B41FA5}">
                      <a16:colId xmlns:a16="http://schemas.microsoft.com/office/drawing/2014/main" val="4248193736"/>
                    </a:ext>
                  </a:extLst>
                </a:gridCol>
                <a:gridCol w="7547850">
                  <a:extLst>
                    <a:ext uri="{9D8B030D-6E8A-4147-A177-3AD203B41FA5}">
                      <a16:colId xmlns:a16="http://schemas.microsoft.com/office/drawing/2014/main" val="144017858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FR" dirty="0"/>
                        <a:t>CLASSEMENT FINAL SCOLAIRES</a:t>
                      </a:r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1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SU Dour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30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EL Marche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7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LF Bruxelles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238078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B31F2197-5403-1C5A-1287-78A8A7E26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424342"/>
              </p:ext>
            </p:extLst>
          </p:nvPr>
        </p:nvGraphicFramePr>
        <p:xfrm>
          <a:off x="1942090" y="1910012"/>
          <a:ext cx="822654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8690">
                  <a:extLst>
                    <a:ext uri="{9D8B030D-6E8A-4147-A177-3AD203B41FA5}">
                      <a16:colId xmlns:a16="http://schemas.microsoft.com/office/drawing/2014/main" val="4248193736"/>
                    </a:ext>
                  </a:extLst>
                </a:gridCol>
                <a:gridCol w="7547850">
                  <a:extLst>
                    <a:ext uri="{9D8B030D-6E8A-4147-A177-3AD203B41FA5}">
                      <a16:colId xmlns:a16="http://schemas.microsoft.com/office/drawing/2014/main" val="144017858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FR" dirty="0"/>
                        <a:t>CLASSEMENT FINAL CADETTES</a:t>
                      </a:r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1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LF Bruxelles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30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AR Gilly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7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AR Dinant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238078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B399C01-A941-DA81-93B9-98C9A328E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226119"/>
              </p:ext>
            </p:extLst>
          </p:nvPr>
        </p:nvGraphicFramePr>
        <p:xfrm>
          <a:off x="1939840" y="411412"/>
          <a:ext cx="82265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90">
                  <a:extLst>
                    <a:ext uri="{9D8B030D-6E8A-4147-A177-3AD203B41FA5}">
                      <a16:colId xmlns:a16="http://schemas.microsoft.com/office/drawing/2014/main" val="4248193736"/>
                    </a:ext>
                  </a:extLst>
                </a:gridCol>
                <a:gridCol w="7547850">
                  <a:extLst>
                    <a:ext uri="{9D8B030D-6E8A-4147-A177-3AD203B41FA5}">
                      <a16:colId xmlns:a16="http://schemas.microsoft.com/office/drawing/2014/main" val="144017858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FR" dirty="0"/>
                        <a:t>CLASSEMENT FINAL MINIMES</a:t>
                      </a:r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1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EL Marche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303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AR Châtelet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7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3.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AR Dinant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238078"/>
                  </a:ext>
                </a:extLst>
              </a:tr>
            </a:tbl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id="{AE885359-17C3-84D7-5762-DB1DC37C6985}"/>
              </a:ext>
            </a:extLst>
          </p:cNvPr>
          <p:cNvSpPr txBox="1">
            <a:spLocks/>
          </p:cNvSpPr>
          <p:nvPr/>
        </p:nvSpPr>
        <p:spPr>
          <a:xfrm>
            <a:off x="1889760" y="-929957"/>
            <a:ext cx="1168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>
                <a:solidFill>
                  <a:srgbClr val="FFFF00"/>
                </a:solidFill>
              </a:rPr>
              <a:t>Finales Futsal Francophone Féminines 2024</a:t>
            </a:r>
            <a:endParaRPr lang="fr-BE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5655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512</Words>
  <Application>Microsoft Office PowerPoint</Application>
  <PresentationFormat>Grand écran</PresentationFormat>
  <Paragraphs>284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Aptos Narrow</vt:lpstr>
      <vt:lpstr>Arial</vt:lpstr>
      <vt:lpstr>Thème Office</vt:lpstr>
      <vt:lpstr>Finales Futsal Francophone Féminines 2024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Finales Futsal Francophone Féminines 2024</dc:title>
  <dc:creator>Pierre Bouillez</dc:creator>
  <cp:lastModifiedBy>Pierre Bouillez</cp:lastModifiedBy>
  <cp:revision>3</cp:revision>
  <dcterms:created xsi:type="dcterms:W3CDTF">2024-03-19T07:58:55Z</dcterms:created>
  <dcterms:modified xsi:type="dcterms:W3CDTF">2024-03-20T15:15:05Z</dcterms:modified>
</cp:coreProperties>
</file>